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1" r:id="rId2"/>
    <p:sldId id="262" r:id="rId3"/>
    <p:sldId id="257" r:id="rId4"/>
    <p:sldId id="258" r:id="rId5"/>
    <p:sldId id="263" r:id="rId6"/>
    <p:sldId id="264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40"/>
    <p:restoredTop sz="94633"/>
  </p:normalViewPr>
  <p:slideViewPr>
    <p:cSldViewPr snapToGrid="0" snapToObjects="1">
      <p:cViewPr>
        <p:scale>
          <a:sx n="60" d="100"/>
          <a:sy n="60" d="100"/>
        </p:scale>
        <p:origin x="2536" y="-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F0AAD9-A13D-E34D-9771-ABD831281AC6}" type="datetimeFigureOut">
              <a:rPr lang="en-US" smtClean="0"/>
              <a:t>1/11/18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8A3E53-3192-E14A-BC0C-A4B4978D21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486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42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004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47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08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309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08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07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49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59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641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0A198-36FB-8448-98A2-A2CD1CF9BDC7}" type="datetimeFigureOut">
              <a:rPr lang="en-US" smtClean="0"/>
              <a:t>1/11/18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D19D5-148B-384F-841C-D9B1F2D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29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is RPKM/FPKM?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RPKM: Reads Per </a:t>
            </a:r>
            <a:r>
              <a:rPr lang="en-US" dirty="0" err="1" smtClean="0"/>
              <a:t>Kilobase</a:t>
            </a:r>
            <a:r>
              <a:rPr lang="en-US" dirty="0" smtClean="0"/>
              <a:t> of a transcript per Million mapped reads</a:t>
            </a:r>
          </a:p>
          <a:p>
            <a:r>
              <a:rPr lang="en-US" dirty="0" smtClean="0"/>
              <a:t>FPKM: Fragments Per </a:t>
            </a:r>
            <a:r>
              <a:rPr lang="en-US" dirty="0" err="1" smtClean="0"/>
              <a:t>Kilobase</a:t>
            </a:r>
            <a:r>
              <a:rPr lang="en-US" dirty="0" smtClean="0"/>
              <a:t> of transcript per Million mapped reads</a:t>
            </a:r>
          </a:p>
          <a:p>
            <a:r>
              <a:rPr lang="en-US" dirty="0" smtClean="0"/>
              <a:t>In RNA-</a:t>
            </a:r>
            <a:r>
              <a:rPr lang="en-US" dirty="0" err="1" smtClean="0"/>
              <a:t>seq</a:t>
            </a:r>
            <a:r>
              <a:rPr lang="en-US" dirty="0" smtClean="0"/>
              <a:t>, relative expression of a transcript is proportional to the number of cDNA fragments that originate from it. However:</a:t>
            </a:r>
          </a:p>
          <a:p>
            <a:pPr lvl="1"/>
            <a:r>
              <a:rPr lang="en-US" dirty="0" smtClean="0"/>
              <a:t>The number of reads/fragments is biased towards larger genes</a:t>
            </a:r>
          </a:p>
          <a:p>
            <a:pPr lvl="1"/>
            <a:r>
              <a:rPr lang="en-US" dirty="0" smtClean="0"/>
              <a:t>The number of reads/fragments per library is related to sequencing depth</a:t>
            </a:r>
          </a:p>
          <a:p>
            <a:r>
              <a:rPr lang="en-US" dirty="0" smtClean="0"/>
              <a:t>FPKM* (RPKM) attempts to normalize for gene size and library depth</a:t>
            </a:r>
          </a:p>
          <a:p>
            <a:r>
              <a:rPr lang="en-US" dirty="0" smtClean="0"/>
              <a:t>FPKM = (10^9 * C)/(N * L), where:</a:t>
            </a:r>
          </a:p>
          <a:p>
            <a:pPr lvl="1"/>
            <a:r>
              <a:rPr lang="en-US" dirty="0" smtClean="0"/>
              <a:t>C – number of </a:t>
            </a:r>
            <a:r>
              <a:rPr lang="en-US" dirty="0" err="1" smtClean="0"/>
              <a:t>mappable</a:t>
            </a:r>
            <a:r>
              <a:rPr lang="en-US" dirty="0" smtClean="0"/>
              <a:t> reads /fragments for a gene/transcript/exon</a:t>
            </a:r>
          </a:p>
          <a:p>
            <a:pPr lvl="1"/>
            <a:r>
              <a:rPr lang="en-US" dirty="0" smtClean="0"/>
              <a:t>N – total number of </a:t>
            </a:r>
            <a:r>
              <a:rPr lang="en-US" dirty="0" err="1" smtClean="0"/>
              <a:t>mappable</a:t>
            </a:r>
            <a:r>
              <a:rPr lang="en-US" dirty="0" smtClean="0"/>
              <a:t> reads/fragments in a library</a:t>
            </a:r>
          </a:p>
          <a:p>
            <a:pPr lvl="1"/>
            <a:r>
              <a:rPr lang="en-US" dirty="0" smtClean="0"/>
              <a:t>L – number of base pairs in the gene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488668"/>
            <a:ext cx="8518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 Fragments can mean either individual reads (SE) or paired-reads that </a:t>
            </a:r>
            <a:r>
              <a:rPr lang="en-US" smtClean="0"/>
              <a:t>map together (PE)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921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 Next Time: DESeq2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07" y="1860698"/>
            <a:ext cx="4997302" cy="49973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7667" y="2532228"/>
            <a:ext cx="5716133" cy="36542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11039" y="2162896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PCA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70935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is TPM?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TPM: Transcripts per million (Transcripts Per </a:t>
            </a:r>
            <a:r>
              <a:rPr lang="en-US" dirty="0" err="1" smtClean="0"/>
              <a:t>Kilobase</a:t>
            </a:r>
            <a:r>
              <a:rPr lang="en-US" dirty="0" smtClean="0"/>
              <a:t> Million)</a:t>
            </a:r>
          </a:p>
          <a:p>
            <a:r>
              <a:rPr lang="en-US" dirty="0" smtClean="0"/>
              <a:t> Another form of normalization for gene length and sequencing depth, but in a slightly different sequence of events </a:t>
            </a:r>
          </a:p>
          <a:p>
            <a:r>
              <a:rPr lang="en-US" dirty="0" smtClean="0"/>
              <a:t>This will allow us to measure proportion of total, normalized reads that map to each gene in individual libraries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95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34980" y="352379"/>
            <a:ext cx="107196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What’s the difference between RPKM/FPKM and TPM?</a:t>
            </a:r>
            <a:endParaRPr lang="en-US" sz="3600" b="1" dirty="0"/>
          </a:p>
        </p:txBody>
      </p:sp>
      <p:sp>
        <p:nvSpPr>
          <p:cNvPr id="7" name="Rectangle 6"/>
          <p:cNvSpPr/>
          <p:nvPr/>
        </p:nvSpPr>
        <p:spPr>
          <a:xfrm>
            <a:off x="2610677" y="5919857"/>
            <a:ext cx="73682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www.rna-seqblog.com</a:t>
            </a:r>
            <a:r>
              <a:rPr lang="en-US" dirty="0" smtClean="0"/>
              <a:t>/</a:t>
            </a:r>
            <a:r>
              <a:rPr lang="en-US" dirty="0" err="1" smtClean="0"/>
              <a:t>rpkm</a:t>
            </a:r>
            <a:r>
              <a:rPr lang="en-US" dirty="0" smtClean="0"/>
              <a:t>-</a:t>
            </a:r>
            <a:r>
              <a:rPr lang="en-US" dirty="0" err="1" smtClean="0"/>
              <a:t>fpkm</a:t>
            </a:r>
            <a:r>
              <a:rPr lang="en-US" dirty="0" smtClean="0"/>
              <a:t>-and-</a:t>
            </a:r>
            <a:r>
              <a:rPr lang="en-US" dirty="0" err="1" smtClean="0"/>
              <a:t>tpm</a:t>
            </a:r>
            <a:r>
              <a:rPr lang="en-US" dirty="0" smtClean="0"/>
              <a:t>-clearly-explained/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669882" y="1317209"/>
            <a:ext cx="450931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/>
              <a:t>What do we normalize for ?</a:t>
            </a:r>
            <a:endParaRPr lang="en-US" sz="3000" i="1" dirty="0"/>
          </a:p>
        </p:txBody>
      </p:sp>
      <p:sp>
        <p:nvSpPr>
          <p:cNvPr id="9" name="TextBox 8"/>
          <p:cNvSpPr txBox="1"/>
          <p:nvPr/>
        </p:nvSpPr>
        <p:spPr>
          <a:xfrm>
            <a:off x="259233" y="2305122"/>
            <a:ext cx="56653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RPKM:</a:t>
            </a:r>
          </a:p>
          <a:p>
            <a:pPr marL="514350" indent="-514350">
              <a:buAutoNum type="arabicParenR"/>
            </a:pPr>
            <a:r>
              <a:rPr lang="en-US" sz="3000" dirty="0" smtClean="0"/>
              <a:t>Get total read counts</a:t>
            </a:r>
          </a:p>
          <a:p>
            <a:pPr marL="514350" indent="-514350">
              <a:buAutoNum type="arabicParenR"/>
            </a:pPr>
            <a:r>
              <a:rPr lang="en-US" sz="3000" dirty="0" smtClean="0"/>
              <a:t>Normalize by depth and scale</a:t>
            </a:r>
          </a:p>
          <a:p>
            <a:pPr marL="514350" indent="-514350">
              <a:buFontTx/>
              <a:buAutoNum type="arabicParenR"/>
            </a:pPr>
            <a:r>
              <a:rPr lang="en-US" sz="3000" dirty="0" smtClean="0"/>
              <a:t>Normalize for gene lengths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24537" y="2305122"/>
            <a:ext cx="594278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TPM:</a:t>
            </a:r>
          </a:p>
          <a:p>
            <a:pPr marL="514350" indent="-514350">
              <a:buFontTx/>
              <a:buAutoNum type="arabicParenR"/>
            </a:pPr>
            <a:r>
              <a:rPr lang="en-US" sz="3000" dirty="0" smtClean="0"/>
              <a:t>Normalize for gene length (to get RPK)</a:t>
            </a:r>
          </a:p>
          <a:p>
            <a:pPr marL="514350" indent="-514350">
              <a:buFontTx/>
              <a:buAutoNum type="arabicParenR"/>
            </a:pPr>
            <a:r>
              <a:rPr lang="en-US" sz="3000" dirty="0" smtClean="0"/>
              <a:t>Get total RPK and scale (RPK)</a:t>
            </a:r>
          </a:p>
          <a:p>
            <a:pPr marL="514350" indent="-514350">
              <a:buFontTx/>
              <a:buAutoNum type="arabicParenR"/>
            </a:pPr>
            <a:r>
              <a:rPr lang="en-US" sz="3000" dirty="0" smtClean="0"/>
              <a:t>Normalize by depth</a:t>
            </a:r>
          </a:p>
        </p:txBody>
      </p:sp>
    </p:spTree>
    <p:extLst>
      <p:ext uri="{BB962C8B-B14F-4D97-AF65-F5344CB8AC3E}">
        <p14:creationId xmlns:p14="http://schemas.microsoft.com/office/powerpoint/2010/main" val="4468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2032000" y="719666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Gene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1 read counts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A (2kb)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 B (4kb)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C (1kb)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D</a:t>
                      </a:r>
                      <a:r>
                        <a:rPr lang="en-US" baseline="0" dirty="0" smtClean="0"/>
                        <a:t> (10kb)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0696" y="2975959"/>
            <a:ext cx="566530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RPKM:</a:t>
            </a:r>
          </a:p>
          <a:p>
            <a:pPr marL="514350" indent="-514350">
              <a:buAutoNum type="arabicParenR"/>
            </a:pPr>
            <a:r>
              <a:rPr lang="en-US" sz="3000" dirty="0" smtClean="0"/>
              <a:t>Sum total # reads</a:t>
            </a:r>
          </a:p>
          <a:p>
            <a:pPr marL="514350" indent="-514350">
              <a:buFontTx/>
              <a:buAutoNum type="arabicParenR"/>
            </a:pPr>
            <a:r>
              <a:rPr lang="en-US" sz="3000" dirty="0" smtClean="0"/>
              <a:t>Scale total by </a:t>
            </a:r>
            <a:r>
              <a:rPr lang="en-US" sz="3000" dirty="0" smtClean="0"/>
              <a:t>10^6 (scale by 10)</a:t>
            </a:r>
            <a:endParaRPr lang="en-US" sz="3000" dirty="0" smtClean="0"/>
          </a:p>
          <a:p>
            <a:pPr marL="514350" indent="-514350">
              <a:buAutoNum type="arabicParenR"/>
            </a:pPr>
            <a:r>
              <a:rPr lang="en-US" sz="3000" dirty="0" smtClean="0"/>
              <a:t>Divide by total scaled # reads in library </a:t>
            </a:r>
          </a:p>
          <a:p>
            <a:pPr marL="514350" indent="-514350">
              <a:buFontTx/>
              <a:buAutoNum type="arabicParenR"/>
            </a:pPr>
            <a:r>
              <a:rPr lang="en-US" sz="3000" dirty="0" smtClean="0"/>
              <a:t>Divide by length of the gene  (kb)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97602" y="2975959"/>
            <a:ext cx="612831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TPM:</a:t>
            </a:r>
          </a:p>
          <a:p>
            <a:pPr marL="514350" indent="-514350">
              <a:buFontTx/>
              <a:buAutoNum type="arabicParenR"/>
            </a:pPr>
            <a:r>
              <a:rPr lang="en-US" sz="3000" dirty="0" smtClean="0"/>
              <a:t>Divide by length of the gene  (kb)</a:t>
            </a:r>
          </a:p>
          <a:p>
            <a:pPr marL="514350" indent="-514350">
              <a:buAutoNum type="arabicParenR"/>
            </a:pPr>
            <a:r>
              <a:rPr lang="en-US" sz="3000" dirty="0" smtClean="0"/>
              <a:t>Sum RPK values</a:t>
            </a:r>
          </a:p>
          <a:p>
            <a:pPr marL="514350" indent="-514350">
              <a:buFontTx/>
              <a:buAutoNum type="arabicParenR"/>
            </a:pPr>
            <a:r>
              <a:rPr lang="en-US" sz="3000" dirty="0" smtClean="0"/>
              <a:t>Scale total by </a:t>
            </a:r>
            <a:r>
              <a:rPr lang="en-US" sz="3000" dirty="0" smtClean="0"/>
              <a:t>10^6 (scale by 10)</a:t>
            </a:r>
            <a:endParaRPr lang="en-US" sz="3000" dirty="0" smtClean="0"/>
          </a:p>
          <a:p>
            <a:pPr marL="514350" indent="-514350">
              <a:buFontTx/>
              <a:buAutoNum type="arabicParenR"/>
            </a:pPr>
            <a:r>
              <a:rPr lang="en-US" sz="3000" dirty="0" smtClean="0"/>
              <a:t>Divide RPK by total</a:t>
            </a:r>
          </a:p>
        </p:txBody>
      </p:sp>
    </p:spTree>
    <p:extLst>
      <p:ext uri="{BB962C8B-B14F-4D97-AF65-F5344CB8AC3E}">
        <p14:creationId xmlns:p14="http://schemas.microsoft.com/office/powerpoint/2010/main" val="1511236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618096"/>
              </p:ext>
            </p:extLst>
          </p:nvPr>
        </p:nvGraphicFramePr>
        <p:xfrm>
          <a:off x="2031998" y="1079883"/>
          <a:ext cx="81280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275613">
                <a:tc>
                  <a:txBody>
                    <a:bodyPr/>
                    <a:lstStyle/>
                    <a:p>
                      <a:r>
                        <a:rPr lang="en-US" dirty="0" smtClean="0"/>
                        <a:t>Gene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1 read counts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3</a:t>
                      </a:r>
                      <a:endParaRPr lang="en-US" dirty="0"/>
                    </a:p>
                  </a:txBody>
                  <a:tcPr/>
                </a:tc>
              </a:tr>
              <a:tr h="275613">
                <a:tc>
                  <a:txBody>
                    <a:bodyPr/>
                    <a:lstStyle/>
                    <a:p>
                      <a:r>
                        <a:rPr lang="en-US" dirty="0" smtClean="0"/>
                        <a:t> A (2kb)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</a:tr>
              <a:tr h="275613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 B (4kb)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</a:t>
                      </a:r>
                      <a:endParaRPr lang="en-US" dirty="0"/>
                    </a:p>
                  </a:txBody>
                  <a:tcPr/>
                </a:tc>
              </a:tr>
              <a:tr h="275613">
                <a:tc>
                  <a:txBody>
                    <a:bodyPr/>
                    <a:lstStyle/>
                    <a:p>
                      <a:r>
                        <a:rPr lang="en-US" dirty="0" smtClean="0"/>
                        <a:t> C (1kb)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  <a:tr h="275613">
                <a:tc>
                  <a:txBody>
                    <a:bodyPr/>
                    <a:lstStyle/>
                    <a:p>
                      <a:r>
                        <a:rPr lang="en-US" dirty="0" smtClean="0"/>
                        <a:t> D</a:t>
                      </a:r>
                      <a:r>
                        <a:rPr lang="en-US" baseline="0" dirty="0" smtClean="0"/>
                        <a:t> (10kb)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796684" y="248886"/>
            <a:ext cx="45986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RPKM Calculation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2031999" y="2934083"/>
            <a:ext cx="744450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Total:                             35                                  45                                  106</a:t>
            </a:r>
          </a:p>
          <a:p>
            <a:r>
              <a:rPr lang="en-US" dirty="0" smtClean="0"/>
              <a:t>Tens of Reads:             3.5                                 4.5                                 10.6                           </a:t>
            </a:r>
          </a:p>
          <a:p>
            <a:r>
              <a:rPr lang="en-US" sz="1400" dirty="0" smtClean="0"/>
              <a:t>(Millions of reads)</a:t>
            </a:r>
          </a:p>
          <a:p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5820044"/>
              </p:ext>
            </p:extLst>
          </p:nvPr>
        </p:nvGraphicFramePr>
        <p:xfrm>
          <a:off x="2031999" y="4548991"/>
          <a:ext cx="81280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Gene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1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A (2kb)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2.83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 B (4kb)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5.66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C (1kb)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D</a:t>
                      </a:r>
                      <a:r>
                        <a:rPr lang="en-US" baseline="0" dirty="0" smtClean="0"/>
                        <a:t> (10kb)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985483" y="4150610"/>
            <a:ext cx="1811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Reads </a:t>
            </a:r>
            <a:r>
              <a:rPr lang="en-US" smtClean="0"/>
              <a:t>Per Million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582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+mn-lt"/>
              </a:rPr>
              <a:t>RPKM Calculation</a:t>
            </a:r>
            <a:br>
              <a:rPr lang="en-US" dirty="0" smtClean="0">
                <a:latin typeface="+mn-lt"/>
              </a:rPr>
            </a:br>
            <a:endParaRPr lang="en-US" dirty="0">
              <a:latin typeface="+mn-lt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863031"/>
              </p:ext>
            </p:extLst>
          </p:nvPr>
        </p:nvGraphicFramePr>
        <p:xfrm>
          <a:off x="1838035" y="2527853"/>
          <a:ext cx="81280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Gene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1 </a:t>
                      </a:r>
                      <a:r>
                        <a:rPr lang="en-US" dirty="0" smtClean="0"/>
                        <a:t>RPKM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A (2kb)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 B (4kb)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C (1kb)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D</a:t>
                      </a:r>
                      <a:r>
                        <a:rPr lang="en-US" baseline="0" dirty="0" smtClean="0"/>
                        <a:t> (10kb)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38035" y="2158521"/>
            <a:ext cx="2649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Reads Per </a:t>
            </a:r>
            <a:r>
              <a:rPr lang="en-US" dirty="0" err="1" smtClean="0"/>
              <a:t>Kilobase</a:t>
            </a:r>
            <a:r>
              <a:rPr lang="en-US" dirty="0" smtClean="0"/>
              <a:t> Million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639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2031998" y="1079883"/>
          <a:ext cx="81280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275613">
                <a:tc>
                  <a:txBody>
                    <a:bodyPr/>
                    <a:lstStyle/>
                    <a:p>
                      <a:r>
                        <a:rPr lang="en-US" dirty="0" smtClean="0"/>
                        <a:t>Gene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1 read counts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3</a:t>
                      </a:r>
                      <a:endParaRPr lang="en-US" dirty="0"/>
                    </a:p>
                  </a:txBody>
                  <a:tcPr/>
                </a:tc>
              </a:tr>
              <a:tr h="275613">
                <a:tc>
                  <a:txBody>
                    <a:bodyPr/>
                    <a:lstStyle/>
                    <a:p>
                      <a:r>
                        <a:rPr lang="en-US" dirty="0" smtClean="0"/>
                        <a:t> A (2kb)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</a:tr>
              <a:tr h="275613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 B (4kb)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</a:t>
                      </a:r>
                      <a:endParaRPr lang="en-US" dirty="0"/>
                    </a:p>
                  </a:txBody>
                  <a:tcPr/>
                </a:tc>
              </a:tr>
              <a:tr h="275613">
                <a:tc>
                  <a:txBody>
                    <a:bodyPr/>
                    <a:lstStyle/>
                    <a:p>
                      <a:r>
                        <a:rPr lang="en-US" dirty="0" smtClean="0"/>
                        <a:t> C (1kb)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  <a:tr h="275613">
                <a:tc>
                  <a:txBody>
                    <a:bodyPr/>
                    <a:lstStyle/>
                    <a:p>
                      <a:r>
                        <a:rPr lang="en-US" dirty="0" smtClean="0"/>
                        <a:t> D</a:t>
                      </a:r>
                      <a:r>
                        <a:rPr lang="en-US" baseline="0" dirty="0" smtClean="0"/>
                        <a:t> (10kb)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796684" y="248886"/>
            <a:ext cx="42427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TPM Calculation</a:t>
            </a:r>
            <a:endParaRPr lang="en-US" sz="48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5670364"/>
              </p:ext>
            </p:extLst>
          </p:nvPr>
        </p:nvGraphicFramePr>
        <p:xfrm>
          <a:off x="2031998" y="3739680"/>
          <a:ext cx="81280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Gene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1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A (2kb)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 B (4kb)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C (1kb)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D</a:t>
                      </a:r>
                      <a:r>
                        <a:rPr lang="en-US" baseline="0" dirty="0" smtClean="0"/>
                        <a:t> (10kb)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985482" y="3341299"/>
            <a:ext cx="19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Reads Per </a:t>
            </a:r>
            <a:r>
              <a:rPr lang="en-US" dirty="0" err="1" smtClean="0"/>
              <a:t>Kilobase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85482" y="5673267"/>
            <a:ext cx="744450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Total RPK:                     15                                  20.25                              45.1</a:t>
            </a:r>
          </a:p>
          <a:p>
            <a:r>
              <a:rPr lang="en-US" dirty="0" smtClean="0"/>
              <a:t>Tens </a:t>
            </a:r>
            <a:r>
              <a:rPr lang="en-US" smtClean="0"/>
              <a:t>of RPK                  1.5                                 2.025                              4.51</a:t>
            </a:r>
            <a:endParaRPr lang="en-US" dirty="0" smtClean="0"/>
          </a:p>
          <a:p>
            <a:r>
              <a:rPr lang="en-US" sz="1400" dirty="0" smtClean="0"/>
              <a:t>(Millions of RPK)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37174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96684" y="248886"/>
            <a:ext cx="42427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TPM Calculation</a:t>
            </a:r>
            <a:endParaRPr lang="en-US" sz="48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854223"/>
              </p:ext>
            </p:extLst>
          </p:nvPr>
        </p:nvGraphicFramePr>
        <p:xfrm>
          <a:off x="1968203" y="2669110"/>
          <a:ext cx="81280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Gene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1 </a:t>
                      </a:r>
                      <a:r>
                        <a:rPr lang="en-US" dirty="0" smtClean="0"/>
                        <a:t> TPM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A (2kb)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3.326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 B (4kb)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3.326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C (1kb)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3.326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D</a:t>
                      </a:r>
                      <a:r>
                        <a:rPr lang="en-US" baseline="0" dirty="0" smtClean="0"/>
                        <a:t> (10kb)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921687" y="2270729"/>
            <a:ext cx="2319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Transcripts Per Million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808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27313" y="188371"/>
            <a:ext cx="7191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Comparison of RPKM/FPKM and TPM</a:t>
            </a:r>
            <a:endParaRPr lang="en-US" sz="36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408775"/>
              </p:ext>
            </p:extLst>
          </p:nvPr>
        </p:nvGraphicFramePr>
        <p:xfrm>
          <a:off x="2393505" y="4497909"/>
          <a:ext cx="81280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Gene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1 </a:t>
                      </a:r>
                      <a:r>
                        <a:rPr lang="en-US" dirty="0" smtClean="0"/>
                        <a:t> TPM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A (2kb)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3.326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 B (4kb)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3.326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C (1kb)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3.326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D</a:t>
                      </a:r>
                      <a:r>
                        <a:rPr lang="en-US" baseline="0" dirty="0" smtClean="0"/>
                        <a:t> (10kb)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346989" y="4099528"/>
            <a:ext cx="2319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Transcripts Per Million 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427925"/>
              </p:ext>
            </p:extLst>
          </p:nvPr>
        </p:nvGraphicFramePr>
        <p:xfrm>
          <a:off x="2393505" y="1605241"/>
          <a:ext cx="812800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Gene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1 </a:t>
                      </a:r>
                      <a:r>
                        <a:rPr lang="en-US" dirty="0" smtClean="0"/>
                        <a:t>RPKM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Rep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A (2kb)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 B (4kb)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C (1kb)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D</a:t>
                      </a:r>
                      <a:r>
                        <a:rPr lang="en-US" baseline="0" dirty="0" smtClean="0"/>
                        <a:t> (10kb)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393505" y="1235909"/>
            <a:ext cx="2649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Reads Per </a:t>
            </a:r>
            <a:r>
              <a:rPr lang="en-US" dirty="0" err="1" smtClean="0"/>
              <a:t>Kilobase</a:t>
            </a:r>
            <a:r>
              <a:rPr lang="en-US" dirty="0" smtClean="0"/>
              <a:t> Million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718290" y="3393088"/>
            <a:ext cx="5405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Total:   4.29                              4.5                                  4.25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718290" y="6347029"/>
            <a:ext cx="5209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Total:   10                                 10                                   10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764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767</Words>
  <Application>Microsoft Macintosh PowerPoint</Application>
  <PresentationFormat>Widescreen</PresentationFormat>
  <Paragraphs>238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What is RPKM/FPKM?</vt:lpstr>
      <vt:lpstr>What is TPM?</vt:lpstr>
      <vt:lpstr>PowerPoint Presentation</vt:lpstr>
      <vt:lpstr>PowerPoint Presentation</vt:lpstr>
      <vt:lpstr>PowerPoint Presentation</vt:lpstr>
      <vt:lpstr>RPKM Calculation </vt:lpstr>
      <vt:lpstr>PowerPoint Presentation</vt:lpstr>
      <vt:lpstr>PowerPoint Presentation</vt:lpstr>
      <vt:lpstr>PowerPoint Presentation</vt:lpstr>
      <vt:lpstr>Up Next Time: DESeq2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RPKM/FPKM</dc:title>
  <dc:creator>Ryan J Marina</dc:creator>
  <cp:lastModifiedBy>Ryan J Marina</cp:lastModifiedBy>
  <cp:revision>9</cp:revision>
  <dcterms:created xsi:type="dcterms:W3CDTF">2018-01-11T12:51:45Z</dcterms:created>
  <dcterms:modified xsi:type="dcterms:W3CDTF">2018-01-11T15:42:28Z</dcterms:modified>
</cp:coreProperties>
</file>

<file path=docProps/thumbnail.jpeg>
</file>